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92" r:id="rId4"/>
    <p:sldId id="275" r:id="rId5"/>
    <p:sldId id="304" r:id="rId6"/>
    <p:sldId id="291" r:id="rId7"/>
    <p:sldId id="276" r:id="rId8"/>
    <p:sldId id="280" r:id="rId9"/>
    <p:sldId id="277" r:id="rId10"/>
    <p:sldId id="289" r:id="rId11"/>
    <p:sldId id="262" r:id="rId12"/>
    <p:sldId id="295" r:id="rId13"/>
    <p:sldId id="257" r:id="rId14"/>
    <p:sldId id="288" r:id="rId15"/>
    <p:sldId id="264" r:id="rId16"/>
    <p:sldId id="293" r:id="rId17"/>
    <p:sldId id="294" r:id="rId18"/>
    <p:sldId id="303" r:id="rId19"/>
    <p:sldId id="297" r:id="rId20"/>
    <p:sldId id="265" r:id="rId21"/>
    <p:sldId id="300" r:id="rId22"/>
    <p:sldId id="266" r:id="rId23"/>
    <p:sldId id="302" r:id="rId24"/>
    <p:sldId id="268" r:id="rId25"/>
    <p:sldId id="298" r:id="rId26"/>
    <p:sldId id="267" r:id="rId27"/>
    <p:sldId id="282" r:id="rId28"/>
    <p:sldId id="274" r:id="rId29"/>
    <p:sldId id="279" r:id="rId30"/>
    <p:sldId id="270" r:id="rId31"/>
    <p:sldId id="272" r:id="rId32"/>
    <p:sldId id="296" r:id="rId33"/>
    <p:sldId id="27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89" d="100"/>
          <a:sy n="89" d="100"/>
        </p:scale>
        <p:origin x="-84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2D1E-04DD-4B03-8E78-4482F9741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1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C584-225E-4134-95E2-C226091E3F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7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AD71-40DC-4FBE-ABA6-E3E13B5CE9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17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284-C21A-4AD1-883C-04A42AFE18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4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051-5557-4C1E-8650-089B4C4967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6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8D6D-9789-45ED-A59A-A7E889ED32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80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8F16-C334-4AC9-9700-650BD97B9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98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821-025C-4E0A-873F-B39E3D1E8E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6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CD5-AB63-45A9-82FC-5F5B712F6B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5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70F3-34BE-4582-85F6-6F380249F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4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67B-3D76-43CB-88A5-55FAD181C9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7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A54C746-45A1-425F-A9A8-C3FA616291C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8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76672"/>
            <a:ext cx="8856984" cy="60956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Муниципальное дошкольное образовательное учреждение общеразвивающего вида детский сад  «Ромашка»  имеет лицензию на право ведения образовательной деятельности №  000700, регистрационный номер 23_ от»07» февраля 2011 г, местонахождение: Республика Саха (Якутия),п.Зырянка, улица Черского, дом 12; телефон: 8(41155)41-893,8(41155)41-417.</a:t>
            </a:r>
          </a:p>
          <a:p>
            <a:r>
              <a:rPr lang="ru-RU" sz="1600" dirty="0" smtClean="0"/>
              <a:t>Учредителем  МДОУ является муниципальный район «Верхнеколымский улус(район)»,</a:t>
            </a:r>
          </a:p>
          <a:p>
            <a:r>
              <a:rPr lang="ru-RU" sz="1600" dirty="0" smtClean="0"/>
              <a:t>Организационно – правовая форма образовательного учреждения: муниципальная.</a:t>
            </a:r>
          </a:p>
          <a:p>
            <a:r>
              <a:rPr lang="ru-RU" sz="1600" dirty="0" smtClean="0"/>
              <a:t>МДОУ осуществляет свою образовательную, правовую, финансово-хозяйственную деятельность в соответствии с законом РФ «Об образовании», от 29.12.2012 N 273-ФЗ,Приказ Министерства образования и науки Российской Федерации (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России) от 17 октября 2013 г. N 1155 г. Москва "Об утверждении федерального государственного образовательного стандарта дошкольного образования",</a:t>
            </a:r>
          </a:p>
          <a:p>
            <a:r>
              <a:rPr lang="ru-RU" sz="1600" dirty="0" smtClean="0"/>
              <a:t>Санитарно-эпидемиологические правила и нормативы </a:t>
            </a:r>
            <a:r>
              <a:rPr lang="ru-RU" sz="1600" dirty="0" err="1" smtClean="0"/>
              <a:t>СанПиН</a:t>
            </a:r>
            <a:r>
              <a:rPr lang="ru-RU" sz="1600" dirty="0" smtClean="0"/>
              <a:t> 2.4.1.3049-13«Санитарно-эпидемиологические требования к устройству, содержанию и организации режима работы дошкольных образовательных организаций»,с типовым положением о дошкольном образовательном учреждении РФ и Уставом МДОУ.</a:t>
            </a:r>
          </a:p>
          <a:p>
            <a:r>
              <a:rPr lang="ru-RU" sz="1600" dirty="0" smtClean="0"/>
              <a:t>В детском саду функционирует 6 групп:</a:t>
            </a:r>
          </a:p>
          <a:p>
            <a:r>
              <a:rPr lang="ru-RU" sz="1600" dirty="0" smtClean="0"/>
              <a:t>  1-я младшая;  2-я младшая-2;  Средняя; Старшая; Подготовительная.</a:t>
            </a:r>
          </a:p>
          <a:p>
            <a:r>
              <a:rPr lang="ru-RU" sz="1600" dirty="0" smtClean="0"/>
              <a:t> МДОУ на 2013-2014г. находилось среднее количество=153 воспитанника, в том числе раннего возраста – 22 детей.</a:t>
            </a:r>
            <a:endParaRPr lang="ru-RU" sz="1600" u="sng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"/>
            <a:ext cx="9180512" cy="548679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общеразвивающего вида детский сад «Ромашка»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3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43435" y="5857892"/>
            <a:ext cx="11001452" cy="500066"/>
          </a:xfrm>
        </p:spPr>
        <p:txBody>
          <a:bodyPr/>
          <a:lstStyle/>
          <a:p>
            <a:r>
              <a:rPr lang="ru-RU" sz="2400" dirty="0" smtClean="0"/>
              <a:t>Олимпиада Сочи-2014г</a:t>
            </a:r>
            <a:endParaRPr lang="ru-RU" sz="2400" dirty="0"/>
          </a:p>
        </p:txBody>
      </p:sp>
      <p:pic>
        <p:nvPicPr>
          <p:cNvPr id="18434" name="Picture 2" descr="C:\Users\Ромашка\Desktop\сайт\IMG_51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4290"/>
            <a:ext cx="8607330" cy="5518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7060907"/>
              </p:ext>
            </p:extLst>
          </p:nvPr>
        </p:nvGraphicFramePr>
        <p:xfrm>
          <a:off x="214283" y="404662"/>
          <a:ext cx="8715434" cy="590465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05146"/>
                <a:gridCol w="1452572"/>
                <a:gridCol w="1452572"/>
                <a:gridCol w="1452572"/>
                <a:gridCol w="1452572"/>
              </a:tblGrid>
              <a:tr h="45861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2014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</a:tr>
              <a:tr h="1246858"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заведующая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1                          1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1                        1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858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 по УВР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1                           1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1                           1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858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18                              18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18                          18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858">
                <a:tc>
                  <a:txBody>
                    <a:bodyPr/>
                    <a:lstStyle/>
                    <a:p>
                      <a:r>
                        <a:rPr lang="ru-RU" dirty="0" smtClean="0"/>
                        <a:t>сотрудники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22                           22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22                           22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5357826"/>
            <a:ext cx="8663023" cy="1214446"/>
          </a:xfrm>
        </p:spPr>
        <p:txBody>
          <a:bodyPr/>
          <a:lstStyle/>
          <a:p>
            <a:r>
              <a:rPr lang="ru-RU" sz="2400" dirty="0" smtClean="0"/>
              <a:t>Кизенко В.С- воспитатель,1 категория, 2 место в смотре-конкурсе «Лучший психологический уголок в группе»</a:t>
            </a:r>
            <a:endParaRPr lang="ru-RU" sz="2400" dirty="0"/>
          </a:p>
        </p:txBody>
      </p:sp>
      <p:pic>
        <p:nvPicPr>
          <p:cNvPr id="11266" name="Picture 2" descr="C:\Users\Ромашка\Desktop\Новая папка\CAM030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1537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357166"/>
            <a:ext cx="7858180" cy="69557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Реализуя программу по экологическому</a:t>
            </a:r>
            <a:br>
              <a:rPr lang="ru-RU" sz="1800" dirty="0" smtClean="0"/>
            </a:br>
            <a:r>
              <a:rPr lang="ru-RU" sz="1800" dirty="0" smtClean="0"/>
              <a:t>воспитанию «Юный эколог» С.Н.Николаевой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409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2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5715016"/>
            <a:ext cx="6786609" cy="785818"/>
          </a:xfrm>
        </p:spPr>
        <p:txBody>
          <a:bodyPr/>
          <a:lstStyle/>
          <a:p>
            <a:r>
              <a:rPr lang="ru-RU" sz="2400" dirty="0" smtClean="0"/>
              <a:t>Встречаем День птиц</a:t>
            </a:r>
            <a:endParaRPr lang="ru-RU" sz="2400" dirty="0"/>
          </a:p>
        </p:txBody>
      </p:sp>
      <p:pic>
        <p:nvPicPr>
          <p:cNvPr id="16386" name="Picture 2" descr="C:\Users\Ромашка\Desktop\сайт\P10008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5643578"/>
            <a:ext cx="6643733" cy="857256"/>
          </a:xfrm>
        </p:spPr>
        <p:txBody>
          <a:bodyPr/>
          <a:lstStyle/>
          <a:p>
            <a:r>
              <a:rPr lang="ru-RU" sz="2000" dirty="0" smtClean="0"/>
              <a:t>Праздник Волшебной Воды</a:t>
            </a:r>
            <a:endParaRPr lang="ru-RU" sz="2000" dirty="0"/>
          </a:p>
        </p:txBody>
      </p:sp>
      <p:pic>
        <p:nvPicPr>
          <p:cNvPr id="17410" name="Picture 2" descr="C:\Users\Ромашка\Desktop\сайт\IMG_02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725144"/>
            <a:ext cx="8280920" cy="790024"/>
          </a:xfrm>
        </p:spPr>
        <p:txBody>
          <a:bodyPr/>
          <a:lstStyle/>
          <a:p>
            <a:r>
              <a:rPr lang="ru-RU" sz="2800" dirty="0" smtClean="0"/>
              <a:t>Проводили Экологические акции</a:t>
            </a:r>
            <a:endParaRPr lang="ru-RU" sz="2800" dirty="0"/>
          </a:p>
        </p:txBody>
      </p:sp>
      <p:pic>
        <p:nvPicPr>
          <p:cNvPr id="1026" name="Picture 2" descr="C:\Users\123\Desktop\сайт\P10004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сайт\IMG_06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8164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5429264"/>
            <a:ext cx="9215501" cy="1071570"/>
          </a:xfrm>
        </p:spPr>
        <p:txBody>
          <a:bodyPr/>
          <a:lstStyle/>
          <a:p>
            <a:r>
              <a:rPr lang="ru-RU" sz="3200" dirty="0" smtClean="0"/>
              <a:t>Конкурс знатоков природы для родителей</a:t>
            </a:r>
            <a:endParaRPr lang="ru-RU" sz="3200" dirty="0"/>
          </a:p>
        </p:txBody>
      </p:sp>
      <p:pic>
        <p:nvPicPr>
          <p:cNvPr id="20482" name="Picture 2" descr="C:\Users\Ромашка\Desktop\сайт\P10004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59" cy="908720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условий, способствующих воспитанию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и развитию </a:t>
            </a: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детей, в коррекции и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компенсации их дефекта  по речевому развитию</a:t>
            </a:r>
            <a:endParaRPr lang="ru-RU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Ромашка\Desktop\сайт\CAM005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Ромашка\Desktop\сайт\CAM022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8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5500702"/>
            <a:ext cx="8734460" cy="1071570"/>
          </a:xfrm>
        </p:spPr>
        <p:txBody>
          <a:bodyPr/>
          <a:lstStyle/>
          <a:p>
            <a:r>
              <a:rPr lang="ru-RU" sz="2800" dirty="0" smtClean="0"/>
              <a:t>Курсы ФГОС ДО по теме: «Концептуальные основы внедрения ФГОС ДО»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19268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 smtClean="0"/>
              <a:t>Р</a:t>
            </a:r>
            <a:r>
              <a:rPr lang="ru-RU" b="1" dirty="0" smtClean="0"/>
              <a:t>еспубликанский уровень</a:t>
            </a:r>
            <a:r>
              <a:rPr lang="ru-RU" b="1" dirty="0">
                <a:sym typeface="Wingdings" pitchFamily="2" charset="2"/>
              </a:rPr>
              <a:t>(</a:t>
            </a:r>
            <a:r>
              <a:rPr lang="ru-RU" b="1" dirty="0" smtClean="0">
                <a:sym typeface="Wingdings" pitchFamily="2" charset="2"/>
              </a:rPr>
              <a:t>сертификаты)</a:t>
            </a:r>
            <a:endParaRPr lang="ru-RU" b="1" dirty="0" smtClean="0"/>
          </a:p>
          <a:p>
            <a:r>
              <a:rPr lang="ru-RU" dirty="0" err="1" smtClean="0"/>
              <a:t>Слепцова</a:t>
            </a:r>
            <a:r>
              <a:rPr lang="ru-RU" dirty="0" smtClean="0"/>
              <a:t> Л.Н-Нетрадиционные формы работы(мнемотехника) по развитию связной речи»2013г.</a:t>
            </a:r>
          </a:p>
          <a:p>
            <a:r>
              <a:rPr lang="ru-RU" dirty="0" smtClean="0"/>
              <a:t>«Проектная деятельность как инновационная форма в УВР ДОУ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Экологическая республиканская акция «Берегите птиц»(</a:t>
            </a:r>
            <a:r>
              <a:rPr lang="ru-RU" dirty="0" err="1" smtClean="0"/>
              <a:t>Стерх</a:t>
            </a:r>
            <a:r>
              <a:rPr lang="ru-RU" dirty="0" smtClean="0"/>
              <a:t>-символ природы Якутии».</a:t>
            </a:r>
            <a:endParaRPr lang="ru-RU" dirty="0" smtClean="0"/>
          </a:p>
          <a:p>
            <a:r>
              <a:rPr lang="ru-RU" dirty="0" err="1" smtClean="0"/>
              <a:t>Пихтовникова</a:t>
            </a:r>
            <a:r>
              <a:rPr lang="ru-RU" dirty="0" smtClean="0"/>
              <a:t> Т.В «Региональный компонент в экологическом воспитании дошкольников»</a:t>
            </a:r>
          </a:p>
          <a:p>
            <a:r>
              <a:rPr lang="ru-RU" dirty="0" err="1" smtClean="0"/>
              <a:t>Дьячкова</a:t>
            </a:r>
            <a:r>
              <a:rPr lang="ru-RU" dirty="0" smtClean="0"/>
              <a:t> П.Г «Приобщение к национальной культуре народа </a:t>
            </a:r>
            <a:r>
              <a:rPr lang="ru-RU" dirty="0" err="1" smtClean="0"/>
              <a:t>саха</a:t>
            </a:r>
            <a:r>
              <a:rPr lang="ru-RU" dirty="0" smtClean="0"/>
              <a:t> через якутские народные игры и игрушки»</a:t>
            </a:r>
          </a:p>
          <a:p>
            <a:r>
              <a:rPr lang="ru-RU" dirty="0" smtClean="0"/>
              <a:t>Березовская А.Ю «Музыкально-дидактические игры в музыкальном воспитании дошкольников»</a:t>
            </a:r>
          </a:p>
          <a:p>
            <a:r>
              <a:rPr lang="ru-RU" dirty="0" err="1" smtClean="0"/>
              <a:t>Прахова</a:t>
            </a:r>
            <a:r>
              <a:rPr lang="ru-RU" dirty="0" smtClean="0"/>
              <a:t> И.А «Развитие эстетических чувств у дошкольников через слушание музыки»</a:t>
            </a:r>
          </a:p>
          <a:p>
            <a:r>
              <a:rPr lang="ru-RU" dirty="0" err="1" smtClean="0"/>
              <a:t>Шашкова</a:t>
            </a:r>
            <a:r>
              <a:rPr lang="ru-RU" dirty="0" smtClean="0"/>
              <a:t> Т.П «Нравственное воспитание дошкольников старших дошкольников через знакомство с трудовыми видами деятельности»</a:t>
            </a:r>
          </a:p>
          <a:p>
            <a:r>
              <a:rPr lang="ru-RU" dirty="0" err="1" smtClean="0"/>
              <a:t>Дьячкова</a:t>
            </a:r>
            <a:r>
              <a:rPr lang="ru-RU" dirty="0" smtClean="0"/>
              <a:t> Е.И «Развитие творческих способностей через ознакомление с бумажной техникой оригами».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2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8305801" cy="928694"/>
          </a:xfrm>
        </p:spPr>
        <p:txBody>
          <a:bodyPr/>
          <a:lstStyle/>
          <a:p>
            <a:r>
              <a:rPr lang="ru-RU" sz="2800" dirty="0" smtClean="0"/>
              <a:t>Смотр песни и строя 2014г</a:t>
            </a:r>
            <a:endParaRPr lang="ru-RU" sz="2800" dirty="0"/>
          </a:p>
        </p:txBody>
      </p:sp>
      <p:pic>
        <p:nvPicPr>
          <p:cNvPr id="21507" name="Picture 3" descr="C:\Users\Ромашка\Desktop\сайт\IMG_51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605620" cy="6383632"/>
          </a:xfrm>
        </p:spPr>
        <p:txBody>
          <a:bodyPr>
            <a:normAutofit/>
          </a:bodyPr>
          <a:lstStyle/>
          <a:p>
            <a:pPr lvl="1"/>
            <a:r>
              <a:rPr lang="ru-RU" b="1" dirty="0" smtClean="0"/>
              <a:t>Участие на районных и республиканских педагогических чтениях:</a:t>
            </a:r>
          </a:p>
          <a:p>
            <a:r>
              <a:rPr lang="ru-RU" sz="2000" dirty="0" smtClean="0"/>
              <a:t>Ширяева Е.Н «Взаимодействие семьи и ДОУ: поиск новых форм работы»</a:t>
            </a:r>
          </a:p>
          <a:p>
            <a:r>
              <a:rPr lang="ru-RU" sz="2000" dirty="0" smtClean="0"/>
              <a:t>Кожевникова В.И «Экологический проект «</a:t>
            </a:r>
            <a:r>
              <a:rPr lang="ru-RU" sz="2000" dirty="0" err="1" smtClean="0"/>
              <a:t>Стерх</a:t>
            </a:r>
            <a:r>
              <a:rPr lang="ru-RU" sz="2000" dirty="0" smtClean="0"/>
              <a:t>-символ природы Якутии»</a:t>
            </a:r>
          </a:p>
          <a:p>
            <a:r>
              <a:rPr lang="ru-RU" sz="2000" dirty="0" smtClean="0"/>
              <a:t>Слепцова Л.Н.-»Индивидуальная работа с дошкольниками при постановке звуков»</a:t>
            </a:r>
          </a:p>
          <a:p>
            <a:r>
              <a:rPr lang="ru-RU" sz="2000" dirty="0" smtClean="0"/>
              <a:t> Кожевникова В.И- Открытое занятие «Моя семья»в рамках республиканских заочных курсов </a:t>
            </a:r>
            <a:r>
              <a:rPr lang="ru-RU" sz="2000" dirty="0" err="1" smtClean="0"/>
              <a:t>ИРОи</a:t>
            </a:r>
            <a:r>
              <a:rPr lang="ru-RU" sz="2000" dirty="0" smtClean="0"/>
              <a:t> ПК</a:t>
            </a:r>
          </a:p>
          <a:p>
            <a:r>
              <a:rPr lang="ru-RU" sz="2000" dirty="0" smtClean="0"/>
              <a:t>Ширяева Е.Н, Березовская А.Ю- Мастер класс по теме: « «Музыкальные игрушки»</a:t>
            </a:r>
          </a:p>
          <a:p>
            <a:r>
              <a:rPr lang="ru-RU" sz="2000" dirty="0" smtClean="0"/>
              <a:t>Участие в республиканских заочных соревнованиях по настольной игре»</a:t>
            </a:r>
            <a:r>
              <a:rPr lang="ru-RU" sz="2000" dirty="0" err="1" smtClean="0"/>
              <a:t>ДИП-Сонор</a:t>
            </a:r>
            <a:r>
              <a:rPr lang="ru-RU" sz="2000" dirty="0" smtClean="0"/>
              <a:t>»1 место- Слепцова Л.Н, Антипина  М.И.</a:t>
            </a:r>
          </a:p>
          <a:p>
            <a:r>
              <a:rPr lang="ru-RU" sz="2000" dirty="0" smtClean="0"/>
              <a:t>Разработка игровых полей по игре «</a:t>
            </a:r>
            <a:r>
              <a:rPr lang="ru-RU" sz="2000" dirty="0" err="1" smtClean="0"/>
              <a:t>ДИП-Сонор</a:t>
            </a:r>
            <a:r>
              <a:rPr lang="ru-RU" sz="2000" dirty="0" smtClean="0"/>
              <a:t>» Ширяева Е.Н «Взаимодействие семьи и ДОУ: поиск новых форм работы»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084147" cy="1014598"/>
          </a:xfrm>
        </p:spPr>
        <p:txBody>
          <a:bodyPr/>
          <a:lstStyle/>
          <a:p>
            <a:r>
              <a:rPr lang="ru-RU" sz="3200" dirty="0" smtClean="0"/>
              <a:t>Практический показ сюжетно-ролевых  игр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572560" cy="63579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Участие в районных смотрах-конкурсах:</a:t>
            </a:r>
          </a:p>
          <a:p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400" dirty="0" smtClean="0"/>
              <a:t>Воспитатель года-2014»</a:t>
            </a:r>
          </a:p>
          <a:p>
            <a:r>
              <a:rPr lang="ru-RU" sz="2400" dirty="0" smtClean="0"/>
              <a:t>1 место- Березовская А.Ю</a:t>
            </a:r>
          </a:p>
          <a:p>
            <a:r>
              <a:rPr lang="ru-RU" sz="2400" dirty="0" smtClean="0"/>
              <a:t>3 место- Кожевникова В.И</a:t>
            </a:r>
          </a:p>
          <a:p>
            <a:r>
              <a:rPr lang="ru-RU" sz="2400" b="1" dirty="0" smtClean="0"/>
              <a:t>Повышение квалификации по ФГОС ДО:</a:t>
            </a:r>
          </a:p>
          <a:p>
            <a:r>
              <a:rPr lang="ru-RU" sz="2400" dirty="0" smtClean="0"/>
              <a:t>«Концептуальные основы введения  ФГОС ДО»-12 педагогов.</a:t>
            </a:r>
          </a:p>
          <a:p>
            <a:r>
              <a:rPr lang="ru-RU" sz="2400" dirty="0" smtClean="0"/>
              <a:t>Семинар </a:t>
            </a:r>
            <a:r>
              <a:rPr lang="ru-RU" sz="2400" dirty="0" err="1" smtClean="0"/>
              <a:t>О.А.Скоролуповой</a:t>
            </a:r>
            <a:r>
              <a:rPr lang="ru-RU" sz="2400" dirty="0" smtClean="0"/>
              <a:t> «Практика введения ФГОС ДО»-2 педагога.</a:t>
            </a:r>
          </a:p>
          <a:p>
            <a:r>
              <a:rPr lang="ru-RU" sz="2400" dirty="0" smtClean="0"/>
              <a:t>Ноговицын Ю.П- Форум мужчин-педагогов, номинация «Педагог Арктики»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шка\Desktop\заведующая\фото\P10302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Ромашка\Desktop\сайт 2\IMG_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350046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0"/>
            <a:ext cx="6872278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Наши педагоги –победители республиканских конкурсов: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86512" y="2928934"/>
            <a:ext cx="271464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Победитель республиканского конкурса в Форуме мужчин-педагогов  февраль 2014г</a:t>
            </a:r>
            <a:b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«Педагог Арктики» </a:t>
            </a:r>
            <a:b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Ноговицын Ю.П- инструктор ФИЗО</a:t>
            </a:r>
            <a:endParaRPr lang="ru-RU" sz="16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8" name="Picture 2" descr="C:\Users\Ромашка\Desktop\сайт 2\DSC0009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928670"/>
            <a:ext cx="3016617" cy="194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5720" y="2857496"/>
            <a:ext cx="1757346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Monotype Corsiva" pitchFamily="66" charset="0"/>
              </a:rPr>
              <a:t>Победитель в номинации «Приз детских симпатий» в республиканском конкурсе «Воспитатель года -2013</a:t>
            </a:r>
            <a:r>
              <a:rPr lang="ru-RU" sz="1400" dirty="0" smtClean="0">
                <a:solidFill>
                  <a:prstClr val="black"/>
                </a:solidFill>
                <a:latin typeface="Monotype Corsiva" pitchFamily="66" charset="0"/>
              </a:rPr>
              <a:t>»</a:t>
            </a:r>
            <a:endParaRPr lang="ru-RU" sz="14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10" name="Picture 2" descr="C:\Users\Ромашка\Desktop\сайт 2\CAM004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00232" y="3000372"/>
            <a:ext cx="4373939" cy="328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&amp;Scy;&amp;acy;&amp;dcy;&amp;ocy;&amp;vcy;&amp;ncy;&amp;icy;&amp;kcy; &amp;Scy;&amp;kcy;&amp;acy;&amp;chcy;&amp;acy;&amp;tcy;&amp;softcy;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357298"/>
            <a:ext cx="1500198" cy="1455192"/>
          </a:xfrm>
          <a:prstGeom prst="rect">
            <a:avLst/>
          </a:prstGeom>
          <a:noFill/>
        </p:spPr>
      </p:pic>
      <p:pic>
        <p:nvPicPr>
          <p:cNvPr id="13" name="Picture 2" descr="&amp;Scy;&amp;acy;&amp;dcy;&amp;ocy;&amp;vcy;&amp;ncy;&amp;icy;&amp;kcy; &amp;Scy;&amp;kcy;&amp;acy;&amp;chcy;&amp;acy;&amp;tcy;&amp;softcy;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786322"/>
            <a:ext cx="1500198" cy="1455192"/>
          </a:xfrm>
          <a:prstGeom prst="rect">
            <a:avLst/>
          </a:prstGeom>
          <a:noFill/>
        </p:spPr>
      </p:pic>
      <p:pic>
        <p:nvPicPr>
          <p:cNvPr id="14" name="Picture 2" descr="&amp;Scy;&amp;acy;&amp;dcy;&amp;ocy;&amp;vcy;&amp;ncy;&amp;icy;&amp;kcy; &amp;Scy;&amp;kcy;&amp;acy;&amp;chcy;&amp;acy;&amp;tcy;&amp;softcy;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786322"/>
            <a:ext cx="1500198" cy="1455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5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29718" cy="664371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2400" b="1" u="sng" dirty="0" smtClean="0"/>
              <a:t>Предмет и  цели  деятельности:</a:t>
            </a:r>
          </a:p>
          <a:p>
            <a:r>
              <a:rPr lang="ru-RU" sz="2400" u="sng" dirty="0" smtClean="0"/>
              <a:t>- Организация реализует образовательную программу,  разработанную  в  соответствии с  действующими Федеральным государственным образовательным стандартом и федеральные государственные требования обеспечивают:</a:t>
            </a:r>
          </a:p>
          <a:p>
            <a:r>
              <a:rPr lang="ru-RU" sz="2400" u="sng" dirty="0" smtClean="0"/>
              <a:t>-  единство образовательного пространства Российской Федерации;</a:t>
            </a:r>
          </a:p>
          <a:p>
            <a:r>
              <a:rPr lang="ru-RU" sz="2400" u="sng" dirty="0" smtClean="0"/>
              <a:t>- преемственность основных образовательных программ;</a:t>
            </a:r>
          </a:p>
          <a:p>
            <a:r>
              <a:rPr lang="ru-RU" sz="2400" u="sng" dirty="0" smtClean="0"/>
              <a:t>- вариативность содержания образовательных программ соответствующего уровня образования, возможность формирования образовательных программ различных уровня сложности и направленности с учетом образовательных потребностей и способностей обучающихся;</a:t>
            </a:r>
          </a:p>
          <a:p>
            <a:r>
              <a:rPr lang="ru-RU" sz="2400" u="sng" dirty="0" smtClean="0"/>
              <a:t>- государственные гарантии уровня и качества образования на основе единства обязательных требований к условиям реализации основных образовательных программ и результатам их освоения.</a:t>
            </a:r>
          </a:p>
          <a:p>
            <a:r>
              <a:rPr lang="ru-RU" sz="2400" u="sng" dirty="0" smtClean="0"/>
              <a:t>Организация реализует образовательную программу,  разработанную  в  соответствии с  действующим федеральным государственным образовательным стандартом дошкольного образования.</a:t>
            </a:r>
          </a:p>
          <a:p>
            <a:r>
              <a:rPr lang="ru-RU" sz="2400" u="sng" dirty="0" smtClean="0"/>
              <a:t>-  Организация обеспечивает  воспитание,  обучение  и  развитие,  а  так  же  присмотр,  уход  и  оздоровление  детей  в  возрасте  от 1,6  до  7 лет.  Получение дошкольного образования может начинаться по достижении детьми возраста двух месяцев,  при  наличии  соответствующих условий.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 По заявлению родителей (законных представителей) детей 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возрасте»  Ст. 67.ч.1. </a:t>
            </a:r>
          </a:p>
          <a:p>
            <a:r>
              <a:rPr lang="ru-RU" sz="2400" u="sng" dirty="0" smtClean="0"/>
              <a:t>     	Основными целями являются: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</a:p>
          <a:p>
            <a:r>
              <a:rPr lang="ru-RU" sz="2400" u="sng" dirty="0" smtClean="0"/>
              <a:t> 	 Основными задачами Организации являются: </a:t>
            </a:r>
          </a:p>
          <a:p>
            <a:r>
              <a:rPr lang="ru-RU" sz="2400" u="sng" dirty="0" smtClean="0"/>
              <a:t>• забота о здоровье, эмоциональном благополучии и своевременном всестороннем развитии каждого ребенка;</a:t>
            </a:r>
          </a:p>
          <a:p>
            <a:r>
              <a:rPr lang="ru-RU" sz="2400" u="sng" dirty="0" smtClean="0"/>
              <a:t>• создание в группах атмосферы гуманного и доброжелательного отношения ко всем воспитанникам, что позволяет растить их общительными, добрыми, любознательными, инициативными, стремящимися к самостоятельности и творчеству;</a:t>
            </a:r>
          </a:p>
          <a:p>
            <a:r>
              <a:rPr lang="ru-RU" sz="2400" u="sng" dirty="0" smtClean="0"/>
              <a:t>• максимальное использование разнообразных видов детской деятельности, их интеграция в целях повышения эффективности воспитательно-образовательного процесса;</a:t>
            </a:r>
          </a:p>
          <a:p>
            <a:r>
              <a:rPr lang="ru-RU" sz="2400" u="sng" dirty="0" smtClean="0"/>
              <a:t>• творческая организация (</a:t>
            </a:r>
            <a:r>
              <a:rPr lang="ru-RU" sz="2400" u="sng" dirty="0" err="1" smtClean="0"/>
              <a:t>креативность</a:t>
            </a:r>
            <a:r>
              <a:rPr lang="ru-RU" sz="2400" u="sng" dirty="0" smtClean="0"/>
              <a:t>) воспитательно-образовательного процесса;</a:t>
            </a:r>
          </a:p>
          <a:p>
            <a:r>
              <a:rPr lang="ru-RU" sz="2400" u="sng" dirty="0" smtClean="0"/>
              <a:t>• 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</a:p>
          <a:p>
            <a:r>
              <a:rPr lang="ru-RU" sz="2400" u="sng" dirty="0" smtClean="0"/>
              <a:t>• уважительное отношение к результатам детского творчества;</a:t>
            </a:r>
          </a:p>
          <a:p>
            <a:r>
              <a:rPr lang="ru-RU" sz="2400" u="sng" dirty="0" smtClean="0"/>
              <a:t>• единство подходов к воспитанию детей в условиях дошкольного образовательного учреждения и семьи;</a:t>
            </a:r>
          </a:p>
          <a:p>
            <a:r>
              <a:rPr lang="ru-RU" sz="2400" u="sng" dirty="0" smtClean="0"/>
              <a:t>• соблюдение в работе детского сада и начальной школы преемственности, исключающей умственные и физические перегрузки в содержании образования детей  дошкольного возраста, обеспечивающей отсутствие давления предметного обучения.</a:t>
            </a:r>
          </a:p>
          <a:p>
            <a:endParaRPr lang="ru-RU" sz="2400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7237625"/>
              </p:ext>
            </p:extLst>
          </p:nvPr>
        </p:nvGraphicFramePr>
        <p:xfrm>
          <a:off x="395536" y="518126"/>
          <a:ext cx="8424936" cy="5785782"/>
        </p:xfrm>
        <a:graphic>
          <a:graphicData uri="http://schemas.openxmlformats.org/drawingml/2006/table">
            <a:tbl>
              <a:tblPr/>
              <a:tblGrid>
                <a:gridCol w="4605741"/>
                <a:gridCol w="996057"/>
                <a:gridCol w="2823138"/>
              </a:tblGrid>
              <a:tr h="543083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показателей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Фактически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59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58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Расходы организации – всего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(сумма строк 02, 04-11)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26388,54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083">
                <a:tc>
                  <a:txBody>
                    <a:bodyPr/>
                    <a:lstStyle/>
                    <a:p>
                      <a:pPr marL="18034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  <a:p>
                      <a:pPr marL="215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оплата труда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12792,98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66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из нее:</a:t>
                      </a:r>
                    </a:p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педагогического персонала 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(без совместителей)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8315,44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28">
                <a:tc>
                  <a:txBody>
                    <a:bodyPr/>
                    <a:lstStyle/>
                    <a:p>
                      <a:pPr marL="2159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начисления на оплату труда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3886,83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28">
                <a:tc>
                  <a:txBody>
                    <a:bodyPr/>
                    <a:lstStyle/>
                    <a:p>
                      <a:pPr marL="2159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питание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2576,99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28">
                <a:tc>
                  <a:txBody>
                    <a:bodyPr/>
                    <a:lstStyle/>
                    <a:p>
                      <a:pPr marL="2159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услуги связи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19,0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28">
                <a:tc>
                  <a:txBody>
                    <a:bodyPr/>
                    <a:lstStyle/>
                    <a:p>
                      <a:pPr marL="2159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транспортные услуги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27,84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28">
                <a:tc>
                  <a:txBody>
                    <a:bodyPr/>
                    <a:lstStyle/>
                    <a:p>
                      <a:pPr marL="2159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коммунальные услуги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08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3040,4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57">
                <a:tc>
                  <a:txBody>
                    <a:bodyPr/>
                    <a:lstStyle/>
                    <a:p>
                      <a:pPr marL="2159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арендная плата за пользование имуществом 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28">
                <a:tc>
                  <a:txBody>
                    <a:bodyPr/>
                    <a:lstStyle/>
                    <a:p>
                      <a:pPr marL="2159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услуги по содержанию имущества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1327,9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28">
                <a:tc>
                  <a:txBody>
                    <a:bodyPr/>
                    <a:lstStyle/>
                    <a:p>
                      <a:pPr marL="2159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прочие затраты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2716,6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083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Инвестиции, направленные на приобретение основных фондов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256513"/>
            <a:ext cx="81369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Расходы организации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5072074"/>
            <a:ext cx="8020080" cy="1428760"/>
          </a:xfrm>
        </p:spPr>
        <p:txBody>
          <a:bodyPr/>
          <a:lstStyle/>
          <a:p>
            <a:r>
              <a:rPr lang="ru-RU" sz="2800" dirty="0" err="1" smtClean="0"/>
              <a:t>Слепцова</a:t>
            </a:r>
            <a:r>
              <a:rPr lang="ru-RU" sz="2800" dirty="0" smtClean="0"/>
              <a:t> Марина Иннокентьевна- педагог-психолог проводит психологический тренинг для педагогов</a:t>
            </a:r>
            <a:endParaRPr lang="ru-RU" sz="2800" dirty="0"/>
          </a:p>
        </p:txBody>
      </p:sp>
      <p:pic>
        <p:nvPicPr>
          <p:cNvPr id="19459" name="Picture 3" descr="C:\Users\Ромашка\Desktop\сайт\SAM_04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50112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6168352"/>
              </p:ext>
            </p:extLst>
          </p:nvPr>
        </p:nvGraphicFramePr>
        <p:xfrm>
          <a:off x="395536" y="703020"/>
          <a:ext cx="8552358" cy="5659772"/>
        </p:xfrm>
        <a:graphic>
          <a:graphicData uri="http://schemas.openxmlformats.org/drawingml/2006/table">
            <a:tbl>
              <a:tblPr/>
              <a:tblGrid>
                <a:gridCol w="4975917"/>
                <a:gridCol w="1166231"/>
                <a:gridCol w="2410210"/>
              </a:tblGrid>
              <a:tr h="606347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показателей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Фактически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73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47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Объем средств организации – всего 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(сумма строк 02, 06)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29823,8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46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  <a:p>
                      <a:pPr marL="18034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бюджетные средства – всего 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(сумма строк 03-05)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27537,33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7">
                <a:tc>
                  <a:txBody>
                    <a:bodyPr/>
                    <a:lstStyle/>
                    <a:p>
                      <a:pPr marL="25209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 том числе бюджета</a:t>
                      </a:r>
                      <a:r>
                        <a:rPr lang="ru-MO" sz="1600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7">
                <a:tc>
                  <a:txBody>
                    <a:bodyPr/>
                    <a:lstStyle/>
                    <a:p>
                      <a:pPr marL="25209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федерального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7">
                <a:tc>
                  <a:txBody>
                    <a:bodyPr/>
                    <a:lstStyle/>
                    <a:p>
                      <a:pPr marL="25209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субъекта Российской Федерации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7978,90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7">
                <a:tc>
                  <a:txBody>
                    <a:bodyPr/>
                    <a:lstStyle/>
                    <a:p>
                      <a:pPr marL="25209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местного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19558,43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73">
                <a:tc>
                  <a:txBody>
                    <a:bodyPr/>
                    <a:lstStyle/>
                    <a:p>
                      <a:pPr marL="18034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внебюджетные средства </a:t>
                      </a:r>
                      <a:br>
                        <a:rPr lang="ru-RU" sz="16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(сумма строк 07, 08, 10-12)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2286,47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73">
                <a:tc>
                  <a:txBody>
                    <a:bodyPr/>
                    <a:lstStyle/>
                    <a:p>
                      <a:pPr marL="32385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 том числе средства:</a:t>
                      </a:r>
                    </a:p>
                    <a:p>
                      <a:pPr marL="25209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организаций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7">
                <a:tc>
                  <a:txBody>
                    <a:bodyPr/>
                    <a:lstStyle/>
                    <a:p>
                      <a:pPr marL="25209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населения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08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2286,5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MO" sz="1600">
                          <a:effectLst/>
                          <a:latin typeface="Times New Roman"/>
                          <a:ea typeface="Times New Roman"/>
                        </a:rPr>
                        <a:t>из них родительская плата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67945" marR="67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2286,47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7">
                <a:tc>
                  <a:txBody>
                    <a:bodyPr/>
                    <a:lstStyle/>
                    <a:p>
                      <a:pPr marL="25209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внебюджетных фондов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7">
                <a:tc>
                  <a:txBody>
                    <a:bodyPr/>
                    <a:lstStyle/>
                    <a:p>
                      <a:pPr marL="25209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иностранных источников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5">
                <a:tc>
                  <a:txBody>
                    <a:bodyPr/>
                    <a:lstStyle/>
                    <a:p>
                      <a:pPr marL="25209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другие внебюджетные средства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MO" sz="16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351433"/>
            <a:ext cx="835292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Распределение объема средств организации по источникам их получения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MO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3\Desktop\сайт\DSC00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1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1" name="Picture 5" descr="C:\Users\Ромашка\Desktop\сайт\шашкова 2\Рисунок (37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43050"/>
            <a:ext cx="7620000" cy="422911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42844" y="285728"/>
            <a:ext cx="857256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Шашкова Т.П -победитель в номинации «Приз детских симпатий» республиканского конкурса «Воспитатель года»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214290"/>
            <a:ext cx="8715436" cy="6500858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/>
              <a:t>Содержание образовательного процесса выстроено в соответствии с программами:</a:t>
            </a:r>
          </a:p>
          <a:p>
            <a:r>
              <a:rPr lang="ru-RU" sz="2300" b="1" i="1" dirty="0" smtClean="0"/>
              <a:t>Основная программа</a:t>
            </a:r>
            <a:r>
              <a:rPr lang="ru-RU" sz="2300" b="1" dirty="0" smtClean="0"/>
              <a:t>:</a:t>
            </a:r>
            <a:endParaRPr lang="ru-RU" sz="2300" dirty="0" smtClean="0"/>
          </a:p>
          <a:p>
            <a:r>
              <a:rPr lang="ru-RU" sz="2300" dirty="0" smtClean="0"/>
              <a:t>1. От рождения до школы. Примерная основная общеобразовательная программа дошкольного образования/Под редакцией Н.Е. </a:t>
            </a:r>
            <a:r>
              <a:rPr lang="ru-RU" sz="2300" dirty="0" err="1" smtClean="0"/>
              <a:t>Вераксы</a:t>
            </a:r>
            <a:r>
              <a:rPr lang="ru-RU" sz="2300" dirty="0" smtClean="0"/>
              <a:t>, Т.С. Комаровой, М.А. Васильевой;</a:t>
            </a:r>
            <a:r>
              <a:rPr lang="ru-RU" sz="2300" b="1" i="1" dirty="0" smtClean="0"/>
              <a:t> Дополнительные программы:</a:t>
            </a:r>
            <a:endParaRPr lang="ru-RU" sz="2300" dirty="0" smtClean="0"/>
          </a:p>
          <a:p>
            <a:r>
              <a:rPr lang="ru-RU" sz="2300" dirty="0" smtClean="0"/>
              <a:t> </a:t>
            </a:r>
          </a:p>
          <a:p>
            <a:r>
              <a:rPr lang="ru-RU" sz="2300" b="1" i="1" dirty="0" smtClean="0"/>
              <a:t>Дополнительные программы:</a:t>
            </a:r>
            <a:endParaRPr lang="ru-RU" sz="2300" dirty="0" smtClean="0"/>
          </a:p>
          <a:p>
            <a:r>
              <a:rPr lang="ru-RU" sz="2300" dirty="0" smtClean="0"/>
              <a:t>1. </a:t>
            </a:r>
            <a:r>
              <a:rPr lang="ru-RU" sz="2300" dirty="0" err="1" smtClean="0"/>
              <a:t>Тосхол</a:t>
            </a:r>
            <a:r>
              <a:rPr lang="ru-RU" sz="2300" dirty="0" smtClean="0"/>
              <a:t>. Базовая программа национальных детских садов РС (Я)/Под редакцией М.Н. Харитоновой;</a:t>
            </a:r>
          </a:p>
          <a:p>
            <a:r>
              <a:rPr lang="ru-RU" sz="2300" dirty="0" smtClean="0"/>
              <a:t>        2.«Гармония» </a:t>
            </a:r>
            <a:r>
              <a:rPr lang="ru-RU" sz="2300" i="1" dirty="0" smtClean="0"/>
              <a:t>Тарасова К.В., Нестеренко Т.В., </a:t>
            </a:r>
            <a:r>
              <a:rPr lang="ru-RU" sz="2300" i="1" dirty="0" err="1" smtClean="0"/>
              <a:t>Рубан</a:t>
            </a:r>
            <a:r>
              <a:rPr lang="ru-RU" sz="2300" i="1" dirty="0" smtClean="0"/>
              <a:t> Т.Г.;  </a:t>
            </a:r>
            <a:r>
              <a:rPr lang="ru-RU" sz="2300" dirty="0" smtClean="0"/>
              <a:t>Детское художественное творчество</a:t>
            </a:r>
            <a:r>
              <a:rPr lang="ru-RU" sz="2300" i="1" dirty="0" smtClean="0"/>
              <a:t> Комарова Т.С.</a:t>
            </a:r>
            <a:r>
              <a:rPr lang="ru-RU" sz="2300" dirty="0" smtClean="0"/>
              <a:t>. – М.: Мозаика-Синтез, 2005.</a:t>
            </a:r>
          </a:p>
          <a:p>
            <a:r>
              <a:rPr lang="ru-RU" sz="2300" dirty="0" smtClean="0"/>
              <a:t>  - Рыжова Н.А. экологическая  программа   «Природа наш дом»;</a:t>
            </a:r>
          </a:p>
          <a:p>
            <a:r>
              <a:rPr lang="ru-RU" sz="2300" dirty="0" smtClean="0"/>
              <a:t> 	- Николаева С.Н. «Юный эколог»;</a:t>
            </a:r>
          </a:p>
          <a:p>
            <a:r>
              <a:rPr lang="ru-RU" sz="2300" dirty="0" smtClean="0"/>
              <a:t>	- Петрова В.М., Сергеева Е.М., Трофимова Ю.И. «Программа обучения русскоязычных детей разговорному якутскому языку».</a:t>
            </a:r>
          </a:p>
          <a:p>
            <a:r>
              <a:rPr lang="ru-RU" sz="2300" b="1" dirty="0" smtClean="0"/>
              <a:t>Бесплатные дополнительные образовательные услуги</a:t>
            </a:r>
            <a:r>
              <a:rPr lang="ru-RU" sz="2300" dirty="0" smtClean="0"/>
              <a:t>: </a:t>
            </a:r>
          </a:p>
          <a:p>
            <a:pPr lvl="0"/>
            <a:r>
              <a:rPr lang="ru-RU" sz="2300" dirty="0" smtClean="0"/>
              <a:t>Северное сияние (национальный фольклор) – учитель якутского языка Бандерова Р.В</a:t>
            </a:r>
          </a:p>
          <a:p>
            <a:pPr lvl="0"/>
            <a:r>
              <a:rPr lang="ru-RU" sz="2300" dirty="0" smtClean="0"/>
              <a:t>«</a:t>
            </a:r>
            <a:r>
              <a:rPr lang="ru-RU" sz="2300" dirty="0" err="1" smtClean="0"/>
              <a:t>Сонор</a:t>
            </a:r>
            <a:r>
              <a:rPr lang="ru-RU" sz="2300" dirty="0" smtClean="0"/>
              <a:t>» - воспитатель ,Отличник образования РС(Я) – воспитатель Дьячкова  П.Г.;</a:t>
            </a:r>
          </a:p>
          <a:p>
            <a:pPr lvl="0"/>
            <a:r>
              <a:rPr lang="ru-RU" sz="2300" dirty="0" smtClean="0"/>
              <a:t>Изостудия «Очумелые ручки»-психолог Слепцова М.И.;</a:t>
            </a:r>
          </a:p>
          <a:p>
            <a:pPr lvl="0"/>
            <a:r>
              <a:rPr lang="ru-RU" sz="2300" dirty="0" smtClean="0"/>
              <a:t>вокальный ансамбль «</a:t>
            </a:r>
            <a:r>
              <a:rPr lang="ru-RU" sz="2300" dirty="0" err="1" smtClean="0"/>
              <a:t>Домисолька</a:t>
            </a:r>
            <a:r>
              <a:rPr lang="ru-RU" sz="2300" dirty="0" smtClean="0"/>
              <a:t>» (развитие вокальных данных, музыкального слуха) - музыкальный руководитель, «Отличник образования РС (Я)» </a:t>
            </a:r>
            <a:r>
              <a:rPr lang="ru-RU" sz="2300" dirty="0" err="1" smtClean="0"/>
              <a:t>Прахова</a:t>
            </a:r>
            <a:r>
              <a:rPr lang="ru-RU" sz="2300" dirty="0" smtClean="0"/>
              <a:t> И.А.;</a:t>
            </a:r>
          </a:p>
          <a:p>
            <a:pPr lvl="0"/>
            <a:r>
              <a:rPr lang="ru-RU" sz="2300" dirty="0" smtClean="0"/>
              <a:t>Спортивная секция  «Крепыш»– инструктор по физической культуре Ноговицын Ю.П;</a:t>
            </a:r>
          </a:p>
          <a:p>
            <a:r>
              <a:rPr lang="ru-RU" sz="2300" dirty="0" smtClean="0"/>
              <a:t> </a:t>
            </a:r>
          </a:p>
          <a:p>
            <a:r>
              <a:rPr lang="ru-RU" sz="23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500702"/>
            <a:ext cx="8520147" cy="1000132"/>
          </a:xfrm>
        </p:spPr>
        <p:txBody>
          <a:bodyPr/>
          <a:lstStyle/>
          <a:p>
            <a:r>
              <a:rPr lang="ru-RU" sz="1800" dirty="0" smtClean="0"/>
              <a:t>Березовская А.Ю –музыкальный руководитель, победитель районного конкурса «Воспитатель года-2014»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0010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357982"/>
          </a:xfrm>
        </p:spPr>
        <p:txBody>
          <a:bodyPr/>
          <a:lstStyle/>
          <a:p>
            <a:pPr algn="just"/>
            <a:r>
              <a:rPr lang="ru-RU" sz="1800" dirty="0" smtClean="0"/>
              <a:t>Охрана и укрепление здоровья детей</a:t>
            </a:r>
            <a:br>
              <a:rPr lang="ru-RU" sz="1800" dirty="0" smtClean="0"/>
            </a:br>
            <a:r>
              <a:rPr lang="ru-RU" sz="1800" dirty="0" smtClean="0"/>
              <a:t>Для реализации поставленной задачи, коллективом МДОУ проводилась  систематическая работа:</a:t>
            </a:r>
            <a:br>
              <a:rPr lang="ru-RU" sz="1800" dirty="0" smtClean="0"/>
            </a:br>
            <a:r>
              <a:rPr lang="ru-RU" sz="1800" dirty="0" smtClean="0"/>
              <a:t>–        отработано взаимодействие педагогического и медицинского персонала;</a:t>
            </a:r>
            <a:br>
              <a:rPr lang="ru-RU" sz="1800" dirty="0" smtClean="0"/>
            </a:br>
            <a:r>
              <a:rPr lang="ru-RU" sz="1800" dirty="0" smtClean="0"/>
              <a:t>– соблюдались санитарные нормы и правила;</a:t>
            </a:r>
            <a:br>
              <a:rPr lang="ru-RU" sz="1800" dirty="0" smtClean="0"/>
            </a:br>
            <a:r>
              <a:rPr lang="ru-RU" sz="1800" dirty="0" smtClean="0"/>
              <a:t>–       регулярно проводились закаливающие процедуры.</a:t>
            </a:r>
            <a:br>
              <a:rPr lang="ru-RU" sz="1800" dirty="0" smtClean="0"/>
            </a:br>
            <a:r>
              <a:rPr lang="ru-RU" sz="1800" dirty="0" smtClean="0"/>
              <a:t>В МДОУ созданы все условия для сохранения и укрепления здоровья детей, их физического и психического развития. Функционирует спортивный зал с набором необходимого оборудования и пособий: это мячи, скакалки, тренажеры, гимнастические палки, разнообразное нетрадиционное оборудование. Созданы условия для двигательной активности детей: спортивные комплексы в группах, атрибуты для спортивных занятий и др.</a:t>
            </a:r>
            <a:br>
              <a:rPr lang="ru-RU" sz="1800" dirty="0" smtClean="0"/>
            </a:br>
            <a:r>
              <a:rPr lang="ru-RU" sz="1800" dirty="0" smtClean="0"/>
              <a:t>Педагогическим коллективом МДОУ осуществлялась система оздоровительной работы. Основное внимание уделялось физкультурно-оздоровительным мероприятиям: дыхательная гимнастика, </a:t>
            </a:r>
            <a:r>
              <a:rPr lang="ru-RU" sz="1800" dirty="0" err="1" smtClean="0"/>
              <a:t>физминуткам</a:t>
            </a:r>
            <a:r>
              <a:rPr lang="ru-RU" sz="1800" dirty="0" smtClean="0"/>
              <a:t> и динамическим паузам, утренней гимнастике и гимнастике после </a:t>
            </a:r>
            <a:r>
              <a:rPr lang="ru-RU" sz="1800" dirty="0" err="1" smtClean="0"/>
              <a:t>сна,ит.д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Пропуск 1 ребенком в год по болезни-38,</a:t>
            </a:r>
            <a:br>
              <a:rPr lang="ru-RU" sz="1800" dirty="0" smtClean="0"/>
            </a:br>
            <a:r>
              <a:rPr lang="ru-RU" sz="1800" dirty="0" smtClean="0"/>
              <a:t>1 гр-84,2гр-53,3 гр-13.,среднегодовая численность детей-153.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5" y="5715016"/>
            <a:ext cx="8520146" cy="714380"/>
          </a:xfrm>
        </p:spPr>
        <p:txBody>
          <a:bodyPr/>
          <a:lstStyle/>
          <a:p>
            <a:r>
              <a:rPr lang="ru-RU" sz="2400" dirty="0" smtClean="0"/>
              <a:t>Павлова М.Т- воспитатель 1 категории УПД, 1 место- в смотре-конкурсе сюжетно-ролевых игр </a:t>
            </a:r>
            <a:endParaRPr lang="ru-RU" sz="2400" dirty="0"/>
          </a:p>
        </p:txBody>
      </p:sp>
      <p:pic>
        <p:nvPicPr>
          <p:cNvPr id="12291" name="Picture 3" descr="C:\Users\Ромашка\Desktop\Новая папка\CAM030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870</TotalTime>
  <Words>1067</Words>
  <Application>Microsoft Office PowerPoint</Application>
  <PresentationFormat>Экран (4:3)</PresentationFormat>
  <Paragraphs>205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Воздушный поток</vt:lpstr>
      <vt:lpstr>Тема Office</vt:lpstr>
      <vt:lpstr>Муниципальное дошкольное образовательное учреждение общеразвивающего вида детский сад «Ромашка»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Березовская А.Ю –музыкальный руководитель, победитель районного конкурса «Воспитатель года-2014»</vt:lpstr>
      <vt:lpstr>Охрана и укрепление здоровья детей Для реализации поставленной задачи, коллективом МДОУ проводилась  систематическая работа: –        отработано взаимодействие педагогического и медицинского персонала; – соблюдались санитарные нормы и правила; –       регулярно проводились закаливающие процедуры. В МДОУ созданы все условия для сохранения и укрепления здоровья детей, их физического и психического развития. Функционирует спортивный зал с набором необходимого оборудования и пособий: это мячи, скакалки, тренажеры, гимнастические палки, разнообразное нетрадиционное оборудование. Созданы условия для двигательной активности детей: спортивные комплексы в группах, атрибуты для спортивных занятий и др. Педагогическим коллективом МДОУ осуществлялась система оздоровительной работы. Основное внимание уделялось физкультурно-оздоровительным мероприятиям: дыхательная гимнастика, физминуткам и динамическим паузам, утренней гимнастике и гимнастике после сна,ит.д. Пропуск 1 ребенком в год по болезни-38, 1 гр-84,2гр-53,3 гр-13.,среднегодовая численность детей-153.</vt:lpstr>
      <vt:lpstr>Павлова М.Т- воспитатель 1 категории УПД, 1 место- в смотре-конкурсе сюжетно-ролевых игр </vt:lpstr>
      <vt:lpstr>Презентация PowerPoint</vt:lpstr>
      <vt:lpstr>Олимпиада Сочи-2014г</vt:lpstr>
      <vt:lpstr>Презентация PowerPoint</vt:lpstr>
      <vt:lpstr>Кизенко В.С- воспитатель,1 категория, 2 место в смотре-конкурсе «Лучший психологический уголок в группе»</vt:lpstr>
      <vt:lpstr>Реализуя программу по экологическому воспитанию «Юный эколог» С.Н.Николаевой</vt:lpstr>
      <vt:lpstr>Встречаем День птиц</vt:lpstr>
      <vt:lpstr>Праздник Волшебной Воды</vt:lpstr>
      <vt:lpstr>Проводили Экологические акции</vt:lpstr>
      <vt:lpstr>Конкурс знатоков природы для родителей</vt:lpstr>
      <vt:lpstr>ЦЕЛЬ:  Создание условий, способствующих воспитанию и развитию детей, в коррекции и компенсации их дефекта  по речевому развитию</vt:lpstr>
      <vt:lpstr>Презентация PowerPoint</vt:lpstr>
      <vt:lpstr>Презентация PowerPoint</vt:lpstr>
      <vt:lpstr>Курсы ФГОС ДО по теме: «Концептуальные основы внедрения ФГОС ДО»</vt:lpstr>
      <vt:lpstr>Презентация PowerPoint</vt:lpstr>
      <vt:lpstr>Смотр песни и строя 2014г</vt:lpstr>
      <vt:lpstr>Презентация PowerPoint</vt:lpstr>
      <vt:lpstr>Практический показ сюжетно-ролевых  игр</vt:lpstr>
      <vt:lpstr>Презентация PowerPoint</vt:lpstr>
      <vt:lpstr>Презентация PowerPoint</vt:lpstr>
      <vt:lpstr>Наши педагоги –победители республиканских конкурсов:</vt:lpstr>
      <vt:lpstr>Презентация PowerPoint</vt:lpstr>
      <vt:lpstr>Слепцова Марина Иннокентьевна- педагог-психолог проводит психологический тренинг для педагогов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«МКУ,МБУ……» Функции по уставу (положению) «Виды эконом деятельности»</dc:title>
  <dc:creator>Александр</dc:creator>
  <cp:lastModifiedBy>123</cp:lastModifiedBy>
  <cp:revision>57</cp:revision>
  <dcterms:created xsi:type="dcterms:W3CDTF">2015-01-29T21:51:46Z</dcterms:created>
  <dcterms:modified xsi:type="dcterms:W3CDTF">2015-02-13T15:48:05Z</dcterms:modified>
</cp:coreProperties>
</file>